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sldIdLst>
    <p:sldId id="256" r:id="rId2"/>
    <p:sldId id="257" r:id="rId3"/>
    <p:sldId id="259" r:id="rId4"/>
    <p:sldId id="276" r:id="rId5"/>
    <p:sldId id="258" r:id="rId6"/>
    <p:sldId id="269" r:id="rId7"/>
    <p:sldId id="266" r:id="rId8"/>
    <p:sldId id="270" r:id="rId9"/>
    <p:sldId id="267" r:id="rId10"/>
    <p:sldId id="271" r:id="rId11"/>
    <p:sldId id="288" r:id="rId12"/>
    <p:sldId id="261" r:id="rId13"/>
    <p:sldId id="272" r:id="rId14"/>
    <p:sldId id="279" r:id="rId15"/>
    <p:sldId id="274" r:id="rId16"/>
    <p:sldId id="262" r:id="rId17"/>
    <p:sldId id="275" r:id="rId18"/>
    <p:sldId id="282" r:id="rId19"/>
    <p:sldId id="263" r:id="rId20"/>
    <p:sldId id="286" r:id="rId21"/>
    <p:sldId id="264" r:id="rId22"/>
    <p:sldId id="287" r:id="rId23"/>
    <p:sldId id="265" r:id="rId24"/>
    <p:sldId id="285" r:id="rId25"/>
    <p:sldId id="268" r:id="rId2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6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DE99A-F877-42AA-9187-BE63404DA665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1AA72-9AC9-40A8-8B42-04CB4D14DB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1AA72-9AC9-40A8-8B42-04CB4D14DBA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Галанов А.С.</a:t>
            </a:r>
            <a:br>
              <a:rPr lang="ru-RU" dirty="0" smtClean="0"/>
            </a:br>
            <a:r>
              <a:rPr lang="ru-RU" dirty="0" smtClean="0"/>
              <a:t>«ИГРЫ, КОТОРЫЕ ЛЕЧАТ»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Минчукова</a:t>
            </a:r>
            <a:r>
              <a:rPr lang="ru-RU" dirty="0" smtClean="0"/>
              <a:t> И.В., воспитатель ВКК</a:t>
            </a:r>
          </a:p>
          <a:p>
            <a:r>
              <a:rPr lang="ru-RU" dirty="0" err="1" smtClean="0"/>
              <a:t>Моисеенко</a:t>
            </a:r>
            <a:r>
              <a:rPr lang="ru-RU" dirty="0" smtClean="0"/>
              <a:t> М.В., воспитатель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83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600" y="159600"/>
            <a:ext cx="4183800" cy="3137850"/>
          </a:xfrm>
          <a:prstGeom prst="rect">
            <a:avLst/>
          </a:prstGeom>
        </p:spPr>
      </p:pic>
      <p:pic>
        <p:nvPicPr>
          <p:cNvPr id="6" name="Рисунок 5" descr="DSCN8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505200"/>
            <a:ext cx="4234600" cy="3175950"/>
          </a:xfrm>
          <a:prstGeom prst="rect">
            <a:avLst/>
          </a:prstGeom>
        </p:spPr>
      </p:pic>
      <p:pic>
        <p:nvPicPr>
          <p:cNvPr id="7" name="Рисунок 6" descr="DSCN83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8800" y="152400"/>
            <a:ext cx="4165600" cy="3124200"/>
          </a:xfrm>
          <a:prstGeom prst="rect">
            <a:avLst/>
          </a:prstGeom>
        </p:spPr>
      </p:pic>
      <p:pic>
        <p:nvPicPr>
          <p:cNvPr id="8" name="Рисунок 7" descr="DSCN83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543300"/>
            <a:ext cx="4183800" cy="31378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8200" y="2895600"/>
            <a:ext cx="7391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2819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Игра «Выполни команду и не ошибись»</a:t>
            </a:r>
            <a:r>
              <a:rPr lang="ru-RU" dirty="0" smtClean="0"/>
              <a:t>	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0" y="5257800"/>
            <a:ext cx="3048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334000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</a:t>
            </a:r>
            <a:r>
              <a:rPr lang="ru-RU" dirty="0" smtClean="0">
                <a:solidFill>
                  <a:schemeClr val="bg1"/>
                </a:solidFill>
              </a:rPr>
              <a:t>«Сделай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правильно»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P_20161014_153539_1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5410200" cy="3043238"/>
          </a:xfrm>
          <a:prstGeom prst="rect">
            <a:avLst/>
          </a:prstGeom>
        </p:spPr>
      </p:pic>
      <p:pic>
        <p:nvPicPr>
          <p:cNvPr id="9" name="Рисунок 8" descr="P_20161014_153601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752600"/>
            <a:ext cx="5410200" cy="3043238"/>
          </a:xfrm>
          <a:prstGeom prst="rect">
            <a:avLst/>
          </a:prstGeom>
        </p:spPr>
      </p:pic>
      <p:pic>
        <p:nvPicPr>
          <p:cNvPr id="10" name="Рисунок 9" descr="P_20161014_153618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3657600"/>
            <a:ext cx="5410200" cy="30432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Нарушение осанки</a:t>
            </a:r>
            <a:endParaRPr lang="ru-RU" dirty="0"/>
          </a:p>
        </p:txBody>
      </p:sp>
      <p:pic>
        <p:nvPicPr>
          <p:cNvPr id="18434" name="Picture 2" descr="http://www.kindereducation.com/wp-content/uploads/2014/11/sport1.jpg"/>
          <p:cNvPicPr>
            <a:picLocks noChangeAspect="1" noChangeArrowheads="1"/>
          </p:cNvPicPr>
          <p:nvPr/>
        </p:nvPicPr>
        <p:blipFill>
          <a:blip r:embed="rId2"/>
          <a:srcRect r="6667" b="11667"/>
          <a:stretch>
            <a:fillRect/>
          </a:stretch>
        </p:blipFill>
        <p:spPr bwMode="auto">
          <a:xfrm>
            <a:off x="152400" y="2819400"/>
            <a:ext cx="85344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8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4257600" cy="3193200"/>
          </a:xfrm>
          <a:prstGeom prst="rect">
            <a:avLst/>
          </a:prstGeom>
        </p:spPr>
      </p:pic>
      <p:pic>
        <p:nvPicPr>
          <p:cNvPr id="5" name="Рисунок 4" descr="DSCN8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505200"/>
            <a:ext cx="4257600" cy="3193200"/>
          </a:xfrm>
          <a:prstGeom prst="rect">
            <a:avLst/>
          </a:prstGeom>
        </p:spPr>
      </p:pic>
      <p:pic>
        <p:nvPicPr>
          <p:cNvPr id="6" name="Рисунок 5" descr="DSCN83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505200"/>
            <a:ext cx="4257600" cy="3193200"/>
          </a:xfrm>
          <a:prstGeom prst="rect">
            <a:avLst/>
          </a:prstGeom>
        </p:spPr>
      </p:pic>
      <p:pic>
        <p:nvPicPr>
          <p:cNvPr id="7" name="Рисунок 6" descr="DSCN83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152400"/>
            <a:ext cx="4257600" cy="3193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5000" y="2971800"/>
            <a:ext cx="5105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60960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«Коршун и наседка»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0" y="5257800"/>
            <a:ext cx="3048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334000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</a:t>
            </a:r>
            <a:r>
              <a:rPr lang="ru-RU" dirty="0" smtClean="0">
                <a:solidFill>
                  <a:schemeClr val="bg1"/>
                </a:solidFill>
              </a:rPr>
              <a:t>«Едем в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зоопарк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P_20161013_155906_1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5520267" cy="3105150"/>
          </a:xfrm>
          <a:prstGeom prst="rect">
            <a:avLst/>
          </a:prstGeom>
        </p:spPr>
      </p:pic>
      <p:pic>
        <p:nvPicPr>
          <p:cNvPr id="9" name="Рисунок 8" descr="P_20161013_155922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752600"/>
            <a:ext cx="5520267" cy="3105150"/>
          </a:xfrm>
          <a:prstGeom prst="rect">
            <a:avLst/>
          </a:prstGeom>
        </p:spPr>
      </p:pic>
      <p:pic>
        <p:nvPicPr>
          <p:cNvPr id="10" name="Рисунок 9" descr="P_20161013_155952_1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3581400"/>
            <a:ext cx="5520267" cy="31051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N8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3429000"/>
            <a:ext cx="4308400" cy="3231300"/>
          </a:xfrm>
          <a:prstGeom prst="rect">
            <a:avLst/>
          </a:prstGeom>
        </p:spPr>
      </p:pic>
      <p:pic>
        <p:nvPicPr>
          <p:cNvPr id="6" name="Рисунок 5" descr="DSCN83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505200"/>
            <a:ext cx="4267200" cy="3200400"/>
          </a:xfrm>
          <a:prstGeom prst="rect">
            <a:avLst/>
          </a:prstGeom>
        </p:spPr>
      </p:pic>
      <p:pic>
        <p:nvPicPr>
          <p:cNvPr id="7" name="Рисунок 6" descr="DSCN83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52400"/>
            <a:ext cx="4333800" cy="3200400"/>
          </a:xfrm>
          <a:prstGeom prst="rect">
            <a:avLst/>
          </a:prstGeom>
        </p:spPr>
      </p:pic>
      <p:pic>
        <p:nvPicPr>
          <p:cNvPr id="8" name="Рисунок 7" descr="DSCN83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52400"/>
            <a:ext cx="4267200" cy="3200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52600" y="3048000"/>
            <a:ext cx="5715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5908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«Маленький гимнаст»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7467600" cy="1143000"/>
          </a:xfrm>
        </p:spPr>
        <p:txBody>
          <a:bodyPr/>
          <a:lstStyle/>
          <a:p>
            <a:r>
              <a:rPr lang="ru-RU" b="1" dirty="0" smtClean="0"/>
              <a:t>Плоскостопие</a:t>
            </a:r>
            <a:endParaRPr lang="ru-RU" dirty="0"/>
          </a:p>
        </p:txBody>
      </p:sp>
      <p:pic>
        <p:nvPicPr>
          <p:cNvPr id="17412" name="Picture 4" descr="http://www.passion.ru/sites/passion.ru/files/content/images/s_article/58574/mainimage/ploskostop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610600" cy="4448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N83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3467100"/>
            <a:ext cx="4260000" cy="3195000"/>
          </a:xfrm>
          <a:prstGeom prst="rect">
            <a:avLst/>
          </a:prstGeom>
        </p:spPr>
      </p:pic>
      <p:pic>
        <p:nvPicPr>
          <p:cNvPr id="5" name="Рисунок 4" descr="DSCN8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461700"/>
            <a:ext cx="4267200" cy="3200400"/>
          </a:xfrm>
          <a:prstGeom prst="rect">
            <a:avLst/>
          </a:prstGeom>
        </p:spPr>
      </p:pic>
      <p:pic>
        <p:nvPicPr>
          <p:cNvPr id="6" name="Рисунок 5" descr="DSCN83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7200" y="152400"/>
            <a:ext cx="4267200" cy="3200400"/>
          </a:xfrm>
          <a:prstGeom prst="rect">
            <a:avLst/>
          </a:prstGeom>
        </p:spPr>
      </p:pic>
      <p:pic>
        <p:nvPicPr>
          <p:cNvPr id="7" name="Рисунок 6" descr="DSCN83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52400"/>
            <a:ext cx="4267200" cy="32004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28800" y="2819400"/>
            <a:ext cx="518160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43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Игра «Кто быстрее соберет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коробку ногами?»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0" y="5257800"/>
            <a:ext cx="3048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334000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</a:t>
            </a:r>
            <a:r>
              <a:rPr lang="ru-RU" dirty="0" smtClean="0">
                <a:solidFill>
                  <a:schemeClr val="bg1"/>
                </a:solidFill>
              </a:rPr>
              <a:t>«Ловкие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ноги»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P_20161013_160951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5757333" cy="3238500"/>
          </a:xfrm>
          <a:prstGeom prst="rect">
            <a:avLst/>
          </a:prstGeom>
        </p:spPr>
      </p:pic>
      <p:pic>
        <p:nvPicPr>
          <p:cNvPr id="9" name="Рисунок 8" descr="P_20161013_161035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2057400"/>
            <a:ext cx="5757333" cy="3238500"/>
          </a:xfrm>
          <a:prstGeom prst="rect">
            <a:avLst/>
          </a:prstGeom>
        </p:spPr>
      </p:pic>
      <p:pic>
        <p:nvPicPr>
          <p:cNvPr id="11" name="Рисунок 10" descr="P_20161013_161051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24200" y="3429000"/>
            <a:ext cx="5757333" cy="3238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Ожирение</a:t>
            </a:r>
            <a:r>
              <a:rPr lang="ru-RU" dirty="0" smtClean="0"/>
              <a:t>	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6386" name="Picture 2" descr="http://www.endo.co.za/images/weigh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2209800"/>
            <a:ext cx="7010400" cy="4337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838200"/>
            <a:ext cx="7467600" cy="5794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Заболевания, которые </a:t>
            </a:r>
            <a:br>
              <a:rPr lang="ru-RU" dirty="0" smtClean="0"/>
            </a:br>
            <a:r>
              <a:rPr lang="ru-RU" dirty="0" smtClean="0"/>
              <a:t>лечат игры А.С. Галанова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28600" y="1447800"/>
            <a:ext cx="5638800" cy="495300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Болезни дыхательной системы	 </a:t>
            </a:r>
            <a:endParaRPr lang="ru-RU" sz="2000" dirty="0" smtClean="0"/>
          </a:p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Общие </a:t>
            </a:r>
            <a:r>
              <a:rPr lang="ru-RU" sz="2000" b="1" dirty="0" err="1" smtClean="0"/>
              <a:t>бронхолегочные</a:t>
            </a:r>
            <a:r>
              <a:rPr lang="ru-RU" sz="2000" b="1" dirty="0" smtClean="0"/>
              <a:t> заболевания</a:t>
            </a:r>
            <a:r>
              <a:rPr lang="ru-RU" sz="2000" dirty="0" smtClean="0"/>
              <a:t>	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Болезни </a:t>
            </a:r>
            <a:r>
              <a:rPr lang="ru-RU" sz="2000" b="1" dirty="0" err="1" smtClean="0"/>
              <a:t>сердечно-сосудистой</a:t>
            </a:r>
            <a:r>
              <a:rPr lang="ru-RU" sz="2000" b="1" dirty="0" smtClean="0"/>
              <a:t> системы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Аномалии прикуса</a:t>
            </a:r>
            <a:r>
              <a:rPr lang="ru-RU" sz="2000" dirty="0" smtClean="0"/>
              <a:t>	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Нарушение осанки</a:t>
            </a:r>
            <a:r>
              <a:rPr lang="ru-RU" sz="2000" dirty="0" smtClean="0"/>
              <a:t>	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Плоскостопие</a:t>
            </a:r>
            <a:r>
              <a:rPr lang="ru-RU" sz="2000" dirty="0" smtClean="0"/>
              <a:t>	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Ожирение</a:t>
            </a:r>
            <a:r>
              <a:rPr lang="ru-RU" sz="2000" dirty="0" smtClean="0"/>
              <a:t>	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Игры после перенесенных инфекционных</a:t>
            </a:r>
            <a:r>
              <a:rPr lang="ru-RU" sz="2000" dirty="0" smtClean="0"/>
              <a:t> </a:t>
            </a:r>
            <a:r>
              <a:rPr lang="ru-RU" sz="2000" b="1" dirty="0" smtClean="0"/>
              <a:t>заболеваний </a:t>
            </a:r>
            <a:r>
              <a:rPr lang="ru-RU" sz="2000" dirty="0" smtClean="0"/>
              <a:t>	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Игры при последствиях рахита и гипотрофии</a:t>
            </a:r>
            <a:br>
              <a:rPr lang="ru-RU" sz="2000" b="1" dirty="0" smtClean="0"/>
            </a:br>
            <a:r>
              <a:rPr lang="ru-RU" sz="2000" b="1" dirty="0" smtClean="0"/>
              <a:t>детей, часто болеющих острыми респираторными вирусными инфекциям</a:t>
            </a:r>
          </a:p>
          <a:p>
            <a:pPr marL="514350" indent="-514350">
              <a:buFont typeface="Wingdings" pitchFamily="2" charset="2"/>
              <a:buChar char="ü"/>
            </a:pPr>
            <a:r>
              <a:rPr lang="ru-RU" sz="2000" b="1" dirty="0" smtClean="0"/>
              <a:t>Устранение последствий </a:t>
            </a:r>
            <a:r>
              <a:rPr lang="ru-RU" sz="2000" b="1" dirty="0" err="1" smtClean="0"/>
              <a:t>хронизации</a:t>
            </a:r>
            <a:r>
              <a:rPr lang="ru-RU" sz="2000" b="1" dirty="0" smtClean="0"/>
              <a:t> заболеваний </a:t>
            </a:r>
            <a:r>
              <a:rPr lang="ru-RU" sz="2000" b="1" dirty="0" err="1" smtClean="0"/>
              <a:t>сердечно-сосудистой</a:t>
            </a:r>
            <a:r>
              <a:rPr lang="ru-RU" sz="2000" b="1" dirty="0" smtClean="0"/>
              <a:t> системы, </a:t>
            </a:r>
            <a:r>
              <a:rPr lang="ru-RU" sz="2000" b="1" dirty="0" err="1" smtClean="0"/>
              <a:t>бронхолегочных</a:t>
            </a:r>
            <a:r>
              <a:rPr lang="ru-RU" sz="2000" b="1" dirty="0" smtClean="0"/>
              <a:t>,</a:t>
            </a:r>
            <a:r>
              <a:rPr lang="ru-RU" sz="2000" dirty="0" smtClean="0"/>
              <a:t> </a:t>
            </a:r>
            <a:r>
              <a:rPr lang="ru-RU" sz="2000" b="1" dirty="0" smtClean="0"/>
              <a:t>нервных и эндокринных болезней </a:t>
            </a:r>
            <a:r>
              <a:rPr lang="ru-RU" sz="1800" dirty="0" smtClean="0"/>
              <a:t>	</a:t>
            </a:r>
          </a:p>
        </p:txBody>
      </p:sp>
      <p:pic>
        <p:nvPicPr>
          <p:cNvPr id="23554" name="Picture 2" descr="http://st6.imhonet.ru/element/large/3e/68/3e689c0094ee7de09d31113965cee4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014446">
            <a:off x="5659762" y="308151"/>
            <a:ext cx="2104383" cy="3124200"/>
          </a:xfrm>
          <a:prstGeom prst="rect">
            <a:avLst/>
          </a:prstGeom>
          <a:noFill/>
        </p:spPr>
      </p:pic>
      <p:pic>
        <p:nvPicPr>
          <p:cNvPr id="23556" name="Picture 4" descr="http://stb.imhonet.ru/element/large/58/b4/58b411f602f059822f6ddf4fd17cbfd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914319">
            <a:off x="6198032" y="3516965"/>
            <a:ext cx="2101365" cy="3119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0" y="5181600"/>
            <a:ext cx="5334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410200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</a:t>
            </a:r>
            <a:r>
              <a:rPr lang="ru-RU" dirty="0" smtClean="0">
                <a:solidFill>
                  <a:schemeClr val="bg1"/>
                </a:solidFill>
              </a:rPr>
              <a:t>«Кто первый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догонит мяч»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P_20161014_154733_1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5867400" cy="3300413"/>
          </a:xfrm>
          <a:prstGeom prst="rect">
            <a:avLst/>
          </a:prstGeom>
        </p:spPr>
      </p:pic>
      <p:pic>
        <p:nvPicPr>
          <p:cNvPr id="9" name="Рисунок 8" descr="P_20161014_154738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524000"/>
            <a:ext cx="5867400" cy="3300413"/>
          </a:xfrm>
          <a:prstGeom prst="rect">
            <a:avLst/>
          </a:prstGeom>
        </p:spPr>
      </p:pic>
      <p:pic>
        <p:nvPicPr>
          <p:cNvPr id="10" name="Рисунок 9" descr="P_20161014_154754_1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1200" y="1540933"/>
            <a:ext cx="2895600" cy="514773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467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Игры после перенесенных инфекционных</a:t>
            </a:r>
            <a:r>
              <a:rPr lang="ru-RU" dirty="0" smtClean="0"/>
              <a:t> </a:t>
            </a:r>
            <a:r>
              <a:rPr lang="ru-RU" b="1" dirty="0" smtClean="0"/>
              <a:t>заболеваний</a:t>
            </a:r>
            <a:endParaRPr lang="ru-RU" dirty="0"/>
          </a:p>
        </p:txBody>
      </p:sp>
      <p:pic>
        <p:nvPicPr>
          <p:cNvPr id="15364" name="Picture 4" descr="http://mamavika.com/wp-content/uploads/2014/06/vetryank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971800"/>
            <a:ext cx="3925455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2400" y="4953000"/>
            <a:ext cx="3048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724400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</a:t>
            </a:r>
            <a:r>
              <a:rPr lang="ru-RU" dirty="0" smtClean="0">
                <a:solidFill>
                  <a:schemeClr val="bg1"/>
                </a:solidFill>
              </a:rPr>
              <a:t>«Рыбак»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P_20161014_154101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5782667" cy="3252750"/>
          </a:xfrm>
          <a:prstGeom prst="rect">
            <a:avLst/>
          </a:prstGeom>
        </p:spPr>
      </p:pic>
      <p:pic>
        <p:nvPicPr>
          <p:cNvPr id="9" name="Рисунок 8" descr="P_20161014_154113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1800" y="3429000"/>
            <a:ext cx="5782667" cy="32527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2392362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Игры </a:t>
            </a:r>
            <a:r>
              <a:rPr lang="ru-RU" b="1" dirty="0" smtClean="0"/>
              <a:t>для преодоления отставания в психомоторном развитии у детей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0" y="5257800"/>
            <a:ext cx="3048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410200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</a:t>
            </a:r>
            <a:r>
              <a:rPr lang="ru-RU" dirty="0" smtClean="0">
                <a:solidFill>
                  <a:schemeClr val="bg1"/>
                </a:solidFill>
              </a:rPr>
              <a:t>«Сбей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кубик</a:t>
            </a:r>
            <a:r>
              <a:rPr lang="ru-RU" dirty="0" smtClean="0">
                <a:solidFill>
                  <a:schemeClr val="bg1"/>
                </a:solidFill>
              </a:rPr>
              <a:t>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P_20161014_155325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5520267" cy="3105150"/>
          </a:xfrm>
          <a:prstGeom prst="rect">
            <a:avLst/>
          </a:prstGeom>
        </p:spPr>
      </p:pic>
      <p:pic>
        <p:nvPicPr>
          <p:cNvPr id="9" name="Рисунок 8" descr="P_20161014_155354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1752600"/>
            <a:ext cx="5520267" cy="3105150"/>
          </a:xfrm>
          <a:prstGeom prst="rect">
            <a:avLst/>
          </a:prstGeom>
        </p:spPr>
      </p:pic>
      <p:pic>
        <p:nvPicPr>
          <p:cNvPr id="10" name="Рисунок 9" descr="P_20161014_155420_1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3581400"/>
            <a:ext cx="5520267" cy="31051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Устранение последствий </a:t>
            </a:r>
            <a:r>
              <a:rPr lang="ru-RU" b="1" dirty="0" err="1" smtClean="0"/>
              <a:t>хронизации</a:t>
            </a:r>
            <a:r>
              <a:rPr lang="ru-RU" b="1" dirty="0" smtClean="0"/>
              <a:t> заболеваний </a:t>
            </a:r>
            <a:r>
              <a:rPr lang="ru-RU" b="1" dirty="0" err="1" smtClean="0"/>
              <a:t>сердечно-сосудистой</a:t>
            </a:r>
            <a:r>
              <a:rPr lang="ru-RU" b="1" dirty="0" smtClean="0"/>
              <a:t> системы, </a:t>
            </a:r>
            <a:r>
              <a:rPr lang="ru-RU" b="1" dirty="0" err="1" smtClean="0"/>
              <a:t>бронхолегочных</a:t>
            </a:r>
            <a:r>
              <a:rPr lang="ru-RU" b="1" dirty="0" smtClean="0"/>
              <a:t>,</a:t>
            </a:r>
            <a:r>
              <a:rPr lang="ru-RU" dirty="0" smtClean="0"/>
              <a:t> </a:t>
            </a:r>
            <a:r>
              <a:rPr lang="ru-RU" b="1" dirty="0" smtClean="0"/>
              <a:t>нервных и эндокринных болезней </a:t>
            </a:r>
            <a:r>
              <a:rPr lang="ru-RU" dirty="0" smtClean="0"/>
              <a:t>	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u="sng" dirty="0" smtClean="0"/>
          </a:p>
          <a:p>
            <a:r>
              <a:rPr lang="ru-RU" b="1" dirty="0" smtClean="0"/>
              <a:t>Как обеспечить психологическую безопасность ребенка</a:t>
            </a:r>
            <a:endParaRPr lang="ru-RU" dirty="0" smtClean="0"/>
          </a:p>
          <a:p>
            <a:endParaRPr lang="ru-RU" dirty="0" smtClean="0"/>
          </a:p>
          <a:p>
            <a:r>
              <a:rPr lang="ru-RU" b="1" dirty="0" err="1" smtClean="0"/>
              <a:t>Арттерапевтические</a:t>
            </a:r>
            <a:r>
              <a:rPr lang="ru-RU" b="1" dirty="0" smtClean="0"/>
              <a:t> техники, помогающие снять нервное напряжение и подключить</a:t>
            </a:r>
            <a:r>
              <a:rPr lang="ru-RU" dirty="0" smtClean="0"/>
              <a:t> </a:t>
            </a:r>
            <a:r>
              <a:rPr lang="ru-RU" b="1" dirty="0" smtClean="0"/>
              <a:t>внутренние резервы организма ребенка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467600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Общие </a:t>
            </a:r>
            <a:r>
              <a:rPr lang="ru-RU" b="1" dirty="0" err="1" smtClean="0"/>
              <a:t>бронхолегочные</a:t>
            </a:r>
            <a:r>
              <a:rPr lang="ru-RU" b="1" dirty="0" smtClean="0"/>
              <a:t> заболевания</a:t>
            </a:r>
            <a:endParaRPr lang="ru-RU" dirty="0"/>
          </a:p>
        </p:txBody>
      </p:sp>
      <p:pic>
        <p:nvPicPr>
          <p:cNvPr id="21506" name="Picture 2" descr="http://lagunos.ru/upload/iblock/53e/53ec9da71c85918d3e904ff7ef21c13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52800"/>
            <a:ext cx="4783357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_20161013_155437_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5257800" cy="2957513"/>
          </a:xfrm>
          <a:prstGeom prst="rect">
            <a:avLst/>
          </a:prstGeom>
        </p:spPr>
      </p:pic>
      <p:pic>
        <p:nvPicPr>
          <p:cNvPr id="5" name="Рисунок 4" descr="P_20161013_155456_1_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2133600"/>
            <a:ext cx="5257800" cy="2957513"/>
          </a:xfrm>
          <a:prstGeom prst="rect">
            <a:avLst/>
          </a:prstGeom>
        </p:spPr>
      </p:pic>
      <p:pic>
        <p:nvPicPr>
          <p:cNvPr id="6" name="Рисунок 5" descr="P_20161013_155513_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3733800"/>
            <a:ext cx="5257800" cy="29575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" y="5257800"/>
            <a:ext cx="30480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5181600"/>
            <a:ext cx="7467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</a:t>
            </a:r>
            <a:r>
              <a:rPr lang="ru-RU" dirty="0" smtClean="0">
                <a:solidFill>
                  <a:schemeClr val="bg1"/>
                </a:solidFill>
              </a:rPr>
              <a:t>«Петушок»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Болезни дыхательной системы	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/>
              <a:t>Ринит, </a:t>
            </a:r>
            <a:r>
              <a:rPr lang="ru-RU" b="1" dirty="0" err="1" smtClean="0"/>
              <a:t>ринофарингит</a:t>
            </a:r>
            <a:r>
              <a:rPr lang="ru-RU" b="1" dirty="0" smtClean="0"/>
              <a:t>, гайморит, хронический бронхит, аденоиды</a:t>
            </a:r>
          </a:p>
          <a:p>
            <a:r>
              <a:rPr lang="ru-RU" b="1" dirty="0" smtClean="0"/>
              <a:t>Респираторный </a:t>
            </a:r>
            <a:r>
              <a:rPr lang="ru-RU" b="1" dirty="0" err="1" smtClean="0"/>
              <a:t>аллергоз</a:t>
            </a:r>
            <a:r>
              <a:rPr lang="ru-RU" b="1" dirty="0" smtClean="0"/>
              <a:t>, бронхиальная астма, астматический бронхит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2530" name="Picture 2" descr="http://prostudahelp.ru/images/thumb/15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3657600"/>
            <a:ext cx="32004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800" y="5562600"/>
            <a:ext cx="31242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4864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Игра «ШАРИК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ЛОПНУЛ»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DSCN8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4679445" cy="3509584"/>
          </a:xfrm>
          <a:prstGeom prst="rect">
            <a:avLst/>
          </a:prstGeom>
        </p:spPr>
      </p:pic>
      <p:pic>
        <p:nvPicPr>
          <p:cNvPr id="4" name="Содержимое 3" descr="DSCN825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438400" y="1600200"/>
            <a:ext cx="4800600" cy="3600450"/>
          </a:xfrm>
        </p:spPr>
      </p:pic>
      <p:pic>
        <p:nvPicPr>
          <p:cNvPr id="6" name="Рисунок 5" descr="DSCN82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4679445" cy="350958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Болезни </a:t>
            </a:r>
            <a:r>
              <a:rPr lang="ru-RU" b="1" dirty="0" err="1" smtClean="0"/>
              <a:t>сердечно-сосудистой</a:t>
            </a:r>
            <a:r>
              <a:rPr lang="ru-RU" b="1" dirty="0" smtClean="0"/>
              <a:t> системы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 smtClean="0"/>
              <a:t> </a:t>
            </a:r>
            <a:r>
              <a:rPr lang="ru-RU" b="1" dirty="0" err="1" smtClean="0"/>
              <a:t>Вегетососудистая</a:t>
            </a:r>
            <a:r>
              <a:rPr lang="ru-RU" b="1" dirty="0" smtClean="0"/>
              <a:t> </a:t>
            </a:r>
            <a:r>
              <a:rPr lang="ru-RU" b="1" dirty="0" err="1" smtClean="0"/>
              <a:t>дистония</a:t>
            </a:r>
            <a:r>
              <a:rPr lang="ru-RU" b="1" dirty="0" smtClean="0"/>
              <a:t> гипертонического типа</a:t>
            </a:r>
          </a:p>
          <a:p>
            <a:r>
              <a:rPr lang="ru-RU" b="1" dirty="0" smtClean="0"/>
              <a:t>Ревматизм и </a:t>
            </a:r>
            <a:r>
              <a:rPr lang="ru-RU" b="1" dirty="0" err="1" smtClean="0"/>
              <a:t>ревматоидный</a:t>
            </a:r>
            <a:r>
              <a:rPr lang="ru-RU" b="1" dirty="0" smtClean="0"/>
              <a:t> артрит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20482" name="Picture 2" descr="http://zeleneet.com/media/2013/09/82790344_4594402_Huma.jpg"/>
          <p:cNvPicPr>
            <a:picLocks noChangeAspect="1" noChangeArrowheads="1"/>
          </p:cNvPicPr>
          <p:nvPr/>
        </p:nvPicPr>
        <p:blipFill>
          <a:blip r:embed="rId2"/>
          <a:srcRect t="11940" b="4478"/>
          <a:stretch>
            <a:fillRect/>
          </a:stretch>
        </p:blipFill>
        <p:spPr bwMode="auto">
          <a:xfrm>
            <a:off x="2971800" y="3276600"/>
            <a:ext cx="5713186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826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3505200"/>
            <a:ext cx="4262967" cy="3197225"/>
          </a:xfrm>
        </p:spPr>
      </p:pic>
      <p:pic>
        <p:nvPicPr>
          <p:cNvPr id="5" name="Рисунок 4" descr="DSCN8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465300"/>
            <a:ext cx="4267200" cy="3200400"/>
          </a:xfrm>
          <a:prstGeom prst="rect">
            <a:avLst/>
          </a:prstGeom>
        </p:spPr>
      </p:pic>
      <p:pic>
        <p:nvPicPr>
          <p:cNvPr id="6" name="Рисунок 5" descr="DSCN82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52400"/>
            <a:ext cx="4267200" cy="3200400"/>
          </a:xfrm>
          <a:prstGeom prst="rect">
            <a:avLst/>
          </a:prstGeom>
        </p:spPr>
      </p:pic>
      <p:pic>
        <p:nvPicPr>
          <p:cNvPr id="7" name="Рисунок 6" descr="DSCN8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52400"/>
            <a:ext cx="4267200" cy="32004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1600" y="3124200"/>
            <a:ext cx="6248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14600"/>
            <a:ext cx="8229600" cy="1143000"/>
          </a:xfrm>
        </p:spPr>
        <p:txBody>
          <a:bodyPr/>
          <a:lstStyle/>
          <a:p>
            <a:r>
              <a:rPr lang="ru-RU" dirty="0" smtClean="0"/>
              <a:t>                 </a:t>
            </a:r>
            <a:r>
              <a:rPr lang="ru-RU" dirty="0" smtClean="0">
                <a:solidFill>
                  <a:schemeClr val="bg1"/>
                </a:solidFill>
              </a:rPr>
              <a:t>Игра «Журавли и лягушки»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Аномалии прикуса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 descr="http://www.asstom.ru/sysfiles/Image/detskaya-stomatologiya-2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14191" r="18482"/>
          <a:stretch>
            <a:fillRect/>
          </a:stretch>
        </p:blipFill>
        <p:spPr bwMode="auto">
          <a:xfrm>
            <a:off x="3352800" y="2434663"/>
            <a:ext cx="4724400" cy="4423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172</TotalTime>
  <Words>165</Words>
  <PresentationFormat>Экран (4:3)</PresentationFormat>
  <Paragraphs>49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Эркер</vt:lpstr>
      <vt:lpstr>Галанов А.С. «ИГРЫ, КОТОРЫЕ ЛЕЧАТ»</vt:lpstr>
      <vt:lpstr>Заболевания, которые  лечат игры А.С. Галанова</vt:lpstr>
      <vt:lpstr>Общие бронхолегочные заболевания</vt:lpstr>
      <vt:lpstr>Игра «Петушок»</vt:lpstr>
      <vt:lpstr>Болезни дыхательной системы   </vt:lpstr>
      <vt:lpstr>Игра «ШАРИК  ЛОПНУЛ»</vt:lpstr>
      <vt:lpstr>Болезни сердечно-сосудистой системы </vt:lpstr>
      <vt:lpstr>                 Игра «Журавли и лягушки»</vt:lpstr>
      <vt:lpstr>Слайд 9</vt:lpstr>
      <vt:lpstr>Игра «Выполни команду и не ошибись»  </vt:lpstr>
      <vt:lpstr>Игра «Сделай  правильно»</vt:lpstr>
      <vt:lpstr>Нарушение осанки</vt:lpstr>
      <vt:lpstr>Игра «Коршун и наседка»</vt:lpstr>
      <vt:lpstr>Игра «Едем в зоопарк»</vt:lpstr>
      <vt:lpstr>Игра «Маленький гимнаст»</vt:lpstr>
      <vt:lpstr>Плоскостопие</vt:lpstr>
      <vt:lpstr>Игра «Кто быстрее соберет  коробку ногами?»</vt:lpstr>
      <vt:lpstr>Игра «Ловкие  ноги»</vt:lpstr>
      <vt:lpstr>Ожирение  </vt:lpstr>
      <vt:lpstr>Игра «Кто первый  догонит мяч»</vt:lpstr>
      <vt:lpstr>Игры после перенесенных инфекционных заболеваний</vt:lpstr>
      <vt:lpstr>Игра «Рыбак»</vt:lpstr>
      <vt:lpstr>Игры для преодоления отставания в психомоторном развитии у детей </vt:lpstr>
      <vt:lpstr>Игра «Сбей кубик»</vt:lpstr>
      <vt:lpstr>Устранение последствий хронизации заболеваний сердечно-сосудистой системы, бронхолегочных, нервных и эндокринных болезней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Галанов А.С. «ИГРЫ, КОТОРЫЕ ЛЕЧАТ»</dc:title>
  <dc:creator>Лёха</dc:creator>
  <cp:lastModifiedBy>Пользователь</cp:lastModifiedBy>
  <cp:revision>22</cp:revision>
  <dcterms:created xsi:type="dcterms:W3CDTF">2016-10-09T02:50:52Z</dcterms:created>
  <dcterms:modified xsi:type="dcterms:W3CDTF">2016-10-18T05:35:40Z</dcterms:modified>
</cp:coreProperties>
</file>